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2" r:id="rId6"/>
    <p:sldId id="301" r:id="rId7"/>
    <p:sldId id="312" r:id="rId8"/>
    <p:sldId id="313" r:id="rId9"/>
    <p:sldId id="314" r:id="rId10"/>
    <p:sldId id="315" r:id="rId11"/>
    <p:sldId id="316" r:id="rId12"/>
    <p:sldId id="317" r:id="rId13"/>
    <p:sldId id="329" r:id="rId14"/>
    <p:sldId id="318" r:id="rId15"/>
    <p:sldId id="319" r:id="rId16"/>
    <p:sldId id="320" r:id="rId17"/>
    <p:sldId id="321" r:id="rId18"/>
    <p:sldId id="322" r:id="rId19"/>
    <p:sldId id="323" r:id="rId20"/>
    <p:sldId id="326" r:id="rId21"/>
    <p:sldId id="327" r:id="rId22"/>
    <p:sldId id="328" r:id="rId23"/>
    <p:sldId id="324" r:id="rId24"/>
    <p:sldId id="311" r:id="rId25"/>
    <p:sldId id="32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000"/>
    <a:srgbClr val="C8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E0A9D2-1973-4A29-944E-B3E2D7E9FB60}" type="doc">
      <dgm:prSet loTypeId="urn:microsoft.com/office/officeart/2005/8/layout/process5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00B2712F-D27E-46DA-A1B8-6B3B68E65E55}">
      <dgm:prSet phldrT="[Text]"/>
      <dgm:spPr/>
      <dgm:t>
        <a:bodyPr/>
        <a:lstStyle/>
        <a:p>
          <a:r>
            <a:rPr lang="en-US" dirty="0"/>
            <a:t>Identify Data</a:t>
          </a:r>
          <a:endParaRPr lang="en-IN" dirty="0"/>
        </a:p>
      </dgm:t>
    </dgm:pt>
    <dgm:pt modelId="{A8B179D9-A721-4533-A65A-D01C55ACF593}" type="parTrans" cxnId="{C8C9CA27-CAF4-4F65-8EC8-7AD673147C67}">
      <dgm:prSet/>
      <dgm:spPr/>
      <dgm:t>
        <a:bodyPr/>
        <a:lstStyle/>
        <a:p>
          <a:endParaRPr lang="en-IN"/>
        </a:p>
      </dgm:t>
    </dgm:pt>
    <dgm:pt modelId="{B77457F4-E550-4BC3-93EC-E3ECEDC3D019}" type="sibTrans" cxnId="{C8C9CA27-CAF4-4F65-8EC8-7AD673147C67}">
      <dgm:prSet/>
      <dgm:spPr/>
      <dgm:t>
        <a:bodyPr/>
        <a:lstStyle/>
        <a:p>
          <a:endParaRPr lang="en-IN"/>
        </a:p>
      </dgm:t>
    </dgm:pt>
    <dgm:pt modelId="{25F6FCC1-4B75-4336-A29D-389EDABCC5D4}">
      <dgm:prSet phldrT="[Text]"/>
      <dgm:spPr/>
      <dgm:t>
        <a:bodyPr/>
        <a:lstStyle/>
        <a:p>
          <a:r>
            <a:rPr lang="en-US" dirty="0"/>
            <a:t>Prepare Data</a:t>
          </a:r>
          <a:endParaRPr lang="en-IN" dirty="0"/>
        </a:p>
      </dgm:t>
    </dgm:pt>
    <dgm:pt modelId="{BAD35208-5198-495C-B138-87BF74F6CD16}" type="parTrans" cxnId="{184DDAD7-D8CF-453D-87EE-C018534D7B37}">
      <dgm:prSet/>
      <dgm:spPr/>
      <dgm:t>
        <a:bodyPr/>
        <a:lstStyle/>
        <a:p>
          <a:endParaRPr lang="en-IN"/>
        </a:p>
      </dgm:t>
    </dgm:pt>
    <dgm:pt modelId="{0E801E0F-4C09-4C80-B21B-9CBA52FFB23E}" type="sibTrans" cxnId="{184DDAD7-D8CF-453D-87EE-C018534D7B37}">
      <dgm:prSet/>
      <dgm:spPr/>
      <dgm:t>
        <a:bodyPr/>
        <a:lstStyle/>
        <a:p>
          <a:endParaRPr lang="en-IN"/>
        </a:p>
      </dgm:t>
    </dgm:pt>
    <dgm:pt modelId="{D48DA429-1656-48A7-8661-2EF9D0626332}">
      <dgm:prSet phldrT="[Text]"/>
      <dgm:spPr/>
      <dgm:t>
        <a:bodyPr/>
        <a:lstStyle/>
        <a:p>
          <a:pPr algn="ctr"/>
          <a:r>
            <a:rPr lang="en-US" dirty="0"/>
            <a:t>Select ML Algorithm</a:t>
          </a:r>
          <a:endParaRPr lang="en-IN" dirty="0"/>
        </a:p>
      </dgm:t>
    </dgm:pt>
    <dgm:pt modelId="{0724704F-4376-4277-8927-0FC0DB9F74AA}" type="parTrans" cxnId="{81D70E1C-001B-44B8-8550-410A49C4B908}">
      <dgm:prSet/>
      <dgm:spPr/>
      <dgm:t>
        <a:bodyPr/>
        <a:lstStyle/>
        <a:p>
          <a:endParaRPr lang="en-IN"/>
        </a:p>
      </dgm:t>
    </dgm:pt>
    <dgm:pt modelId="{AC908967-B409-4F6E-B0A9-CFD99C423BB2}" type="sibTrans" cxnId="{81D70E1C-001B-44B8-8550-410A49C4B908}">
      <dgm:prSet/>
      <dgm:spPr/>
      <dgm:t>
        <a:bodyPr/>
        <a:lstStyle/>
        <a:p>
          <a:endParaRPr lang="en-IN"/>
        </a:p>
      </dgm:t>
    </dgm:pt>
    <dgm:pt modelId="{71C8F140-0578-43F8-9E97-3DBCF38D5FA6}">
      <dgm:prSet/>
      <dgm:spPr/>
      <dgm:t>
        <a:bodyPr/>
        <a:lstStyle/>
        <a:p>
          <a:r>
            <a:rPr lang="en-US" dirty="0"/>
            <a:t>Train</a:t>
          </a:r>
          <a:endParaRPr lang="en-IN" dirty="0"/>
        </a:p>
      </dgm:t>
    </dgm:pt>
    <dgm:pt modelId="{7F091805-46E7-464B-A94A-D790E942C729}" type="parTrans" cxnId="{B99AC8D7-8574-4DBB-8BDD-8056D60701A9}">
      <dgm:prSet/>
      <dgm:spPr/>
      <dgm:t>
        <a:bodyPr/>
        <a:lstStyle/>
        <a:p>
          <a:endParaRPr lang="en-IN"/>
        </a:p>
      </dgm:t>
    </dgm:pt>
    <dgm:pt modelId="{ED1811F8-94FD-4823-A612-1565CBF24F4B}" type="sibTrans" cxnId="{B99AC8D7-8574-4DBB-8BDD-8056D60701A9}">
      <dgm:prSet/>
      <dgm:spPr/>
      <dgm:t>
        <a:bodyPr/>
        <a:lstStyle/>
        <a:p>
          <a:endParaRPr lang="en-IN"/>
        </a:p>
      </dgm:t>
    </dgm:pt>
    <dgm:pt modelId="{515B7A5A-8B0D-4260-BFCC-7BDC86E0976C}">
      <dgm:prSet/>
      <dgm:spPr/>
      <dgm:t>
        <a:bodyPr/>
        <a:lstStyle/>
        <a:p>
          <a:r>
            <a:rPr lang="en-US" dirty="0"/>
            <a:t>Evaluate</a:t>
          </a:r>
          <a:endParaRPr lang="en-IN" dirty="0"/>
        </a:p>
      </dgm:t>
    </dgm:pt>
    <dgm:pt modelId="{F2C9EAA8-B8A8-47D2-B69B-D58BA0A3EB21}" type="parTrans" cxnId="{AC25CE96-1F73-4ABE-885B-24C9588978DF}">
      <dgm:prSet/>
      <dgm:spPr/>
      <dgm:t>
        <a:bodyPr/>
        <a:lstStyle/>
        <a:p>
          <a:endParaRPr lang="en-IN"/>
        </a:p>
      </dgm:t>
    </dgm:pt>
    <dgm:pt modelId="{54B1AF6D-A3F3-4B7C-814A-C187DDEE3A11}" type="sibTrans" cxnId="{AC25CE96-1F73-4ABE-885B-24C9588978DF}">
      <dgm:prSet/>
      <dgm:spPr/>
      <dgm:t>
        <a:bodyPr/>
        <a:lstStyle/>
        <a:p>
          <a:endParaRPr lang="en-IN"/>
        </a:p>
      </dgm:t>
    </dgm:pt>
    <dgm:pt modelId="{90DC219A-8507-4BA3-9DCB-1AB152431F24}">
      <dgm:prSet/>
      <dgm:spPr/>
      <dgm:t>
        <a:bodyPr/>
        <a:lstStyle/>
        <a:p>
          <a:r>
            <a:rPr lang="en-US" dirty="0"/>
            <a:t>Deploy</a:t>
          </a:r>
          <a:endParaRPr lang="en-IN" dirty="0"/>
        </a:p>
      </dgm:t>
    </dgm:pt>
    <dgm:pt modelId="{25565355-AE91-4B3F-87E3-5D741093FFD2}" type="parTrans" cxnId="{3612B179-B36F-4E97-B43C-AFF5E3E41732}">
      <dgm:prSet/>
      <dgm:spPr/>
      <dgm:t>
        <a:bodyPr/>
        <a:lstStyle/>
        <a:p>
          <a:endParaRPr lang="en-IN"/>
        </a:p>
      </dgm:t>
    </dgm:pt>
    <dgm:pt modelId="{184DC403-5A21-46E8-86CB-BC87001417FD}" type="sibTrans" cxnId="{3612B179-B36F-4E97-B43C-AFF5E3E41732}">
      <dgm:prSet/>
      <dgm:spPr/>
      <dgm:t>
        <a:bodyPr/>
        <a:lstStyle/>
        <a:p>
          <a:endParaRPr lang="en-IN"/>
        </a:p>
      </dgm:t>
    </dgm:pt>
    <dgm:pt modelId="{B3DA49B8-1EF6-47F2-9650-EA9419CF80C4}">
      <dgm:prSet/>
      <dgm:spPr/>
      <dgm:t>
        <a:bodyPr/>
        <a:lstStyle/>
        <a:p>
          <a:r>
            <a:rPr lang="en-US" dirty="0"/>
            <a:t>Evaluate Final Predictions</a:t>
          </a:r>
          <a:endParaRPr lang="en-IN" dirty="0"/>
        </a:p>
      </dgm:t>
    </dgm:pt>
    <dgm:pt modelId="{AFD815E6-1366-4BFA-89A7-945E646E083C}" type="parTrans" cxnId="{9C45C75C-9B60-474A-A8DB-C0790F1397A9}">
      <dgm:prSet/>
      <dgm:spPr/>
      <dgm:t>
        <a:bodyPr/>
        <a:lstStyle/>
        <a:p>
          <a:endParaRPr lang="en-IN"/>
        </a:p>
      </dgm:t>
    </dgm:pt>
    <dgm:pt modelId="{844BF31A-0AAE-47DD-898B-AAF7A895DF3F}" type="sibTrans" cxnId="{9C45C75C-9B60-474A-A8DB-C0790F1397A9}">
      <dgm:prSet/>
      <dgm:spPr/>
      <dgm:t>
        <a:bodyPr/>
        <a:lstStyle/>
        <a:p>
          <a:endParaRPr lang="en-IN"/>
        </a:p>
      </dgm:t>
    </dgm:pt>
    <dgm:pt modelId="{9C3DCE79-AD70-4280-8B8E-983F3B66751C}" type="pres">
      <dgm:prSet presAssocID="{85E0A9D2-1973-4A29-944E-B3E2D7E9FB60}" presName="diagram" presStyleCnt="0">
        <dgm:presLayoutVars>
          <dgm:dir/>
          <dgm:resizeHandles val="exact"/>
        </dgm:presLayoutVars>
      </dgm:prSet>
      <dgm:spPr/>
    </dgm:pt>
    <dgm:pt modelId="{F92B8D57-2EFA-497C-9415-05A381148099}" type="pres">
      <dgm:prSet presAssocID="{00B2712F-D27E-46DA-A1B8-6B3B68E65E55}" presName="node" presStyleLbl="node1" presStyleIdx="0" presStyleCnt="7" custLinFactNeighborY="-4410">
        <dgm:presLayoutVars>
          <dgm:bulletEnabled val="1"/>
        </dgm:presLayoutVars>
      </dgm:prSet>
      <dgm:spPr/>
    </dgm:pt>
    <dgm:pt modelId="{94D57C82-F6FE-41EC-99C4-BCB055818669}" type="pres">
      <dgm:prSet presAssocID="{B77457F4-E550-4BC3-93EC-E3ECEDC3D019}" presName="sibTrans" presStyleLbl="sibTrans2D1" presStyleIdx="0" presStyleCnt="6"/>
      <dgm:spPr/>
    </dgm:pt>
    <dgm:pt modelId="{36283C9D-208B-4327-9A58-9CFEE4469B3E}" type="pres">
      <dgm:prSet presAssocID="{B77457F4-E550-4BC3-93EC-E3ECEDC3D019}" presName="connectorText" presStyleLbl="sibTrans2D1" presStyleIdx="0" presStyleCnt="6"/>
      <dgm:spPr/>
    </dgm:pt>
    <dgm:pt modelId="{393D224F-EBC4-4FE6-BB59-15B609864A3B}" type="pres">
      <dgm:prSet presAssocID="{25F6FCC1-4B75-4336-A29D-389EDABCC5D4}" presName="node" presStyleLbl="node1" presStyleIdx="1" presStyleCnt="7">
        <dgm:presLayoutVars>
          <dgm:bulletEnabled val="1"/>
        </dgm:presLayoutVars>
      </dgm:prSet>
      <dgm:spPr/>
    </dgm:pt>
    <dgm:pt modelId="{654C32AA-E9A0-4E3A-83D7-458D6A06ACE9}" type="pres">
      <dgm:prSet presAssocID="{0E801E0F-4C09-4C80-B21B-9CBA52FFB23E}" presName="sibTrans" presStyleLbl="sibTrans2D1" presStyleIdx="1" presStyleCnt="6"/>
      <dgm:spPr/>
    </dgm:pt>
    <dgm:pt modelId="{AAABD1D4-2C10-4DFE-BCC0-D4167A740CDB}" type="pres">
      <dgm:prSet presAssocID="{0E801E0F-4C09-4C80-B21B-9CBA52FFB23E}" presName="connectorText" presStyleLbl="sibTrans2D1" presStyleIdx="1" presStyleCnt="6"/>
      <dgm:spPr/>
    </dgm:pt>
    <dgm:pt modelId="{C2D2DC82-AF6E-4CFD-898C-0F093F91015A}" type="pres">
      <dgm:prSet presAssocID="{D48DA429-1656-48A7-8661-2EF9D0626332}" presName="node" presStyleLbl="node1" presStyleIdx="2" presStyleCnt="7">
        <dgm:presLayoutVars>
          <dgm:bulletEnabled val="1"/>
        </dgm:presLayoutVars>
      </dgm:prSet>
      <dgm:spPr/>
    </dgm:pt>
    <dgm:pt modelId="{039134B0-96D2-45B9-BA38-15E13EF411C8}" type="pres">
      <dgm:prSet presAssocID="{AC908967-B409-4F6E-B0A9-CFD99C423BB2}" presName="sibTrans" presStyleLbl="sibTrans2D1" presStyleIdx="2" presStyleCnt="6"/>
      <dgm:spPr/>
    </dgm:pt>
    <dgm:pt modelId="{964CE4C6-857C-4654-A306-4D531F548599}" type="pres">
      <dgm:prSet presAssocID="{AC908967-B409-4F6E-B0A9-CFD99C423BB2}" presName="connectorText" presStyleLbl="sibTrans2D1" presStyleIdx="2" presStyleCnt="6"/>
      <dgm:spPr/>
    </dgm:pt>
    <dgm:pt modelId="{89036C60-EB96-45D3-92E3-DDA94694EB7C}" type="pres">
      <dgm:prSet presAssocID="{71C8F140-0578-43F8-9E97-3DBCF38D5FA6}" presName="node" presStyleLbl="node1" presStyleIdx="3" presStyleCnt="7">
        <dgm:presLayoutVars>
          <dgm:bulletEnabled val="1"/>
        </dgm:presLayoutVars>
      </dgm:prSet>
      <dgm:spPr/>
    </dgm:pt>
    <dgm:pt modelId="{A2EB5027-D0AE-4D88-932B-A9F7D1F5169C}" type="pres">
      <dgm:prSet presAssocID="{ED1811F8-94FD-4823-A612-1565CBF24F4B}" presName="sibTrans" presStyleLbl="sibTrans2D1" presStyleIdx="3" presStyleCnt="6"/>
      <dgm:spPr/>
    </dgm:pt>
    <dgm:pt modelId="{5176FEF4-AA2A-47B9-A1C8-7CF5072D7A03}" type="pres">
      <dgm:prSet presAssocID="{ED1811F8-94FD-4823-A612-1565CBF24F4B}" presName="connectorText" presStyleLbl="sibTrans2D1" presStyleIdx="3" presStyleCnt="6"/>
      <dgm:spPr/>
    </dgm:pt>
    <dgm:pt modelId="{224A5CE9-307E-4245-8710-D36449C74403}" type="pres">
      <dgm:prSet presAssocID="{515B7A5A-8B0D-4260-BFCC-7BDC86E0976C}" presName="node" presStyleLbl="node1" presStyleIdx="4" presStyleCnt="7">
        <dgm:presLayoutVars>
          <dgm:bulletEnabled val="1"/>
        </dgm:presLayoutVars>
      </dgm:prSet>
      <dgm:spPr/>
    </dgm:pt>
    <dgm:pt modelId="{7D982801-8114-4F9F-BCC8-A01C4784E501}" type="pres">
      <dgm:prSet presAssocID="{54B1AF6D-A3F3-4B7C-814A-C187DDEE3A11}" presName="sibTrans" presStyleLbl="sibTrans2D1" presStyleIdx="4" presStyleCnt="6"/>
      <dgm:spPr/>
    </dgm:pt>
    <dgm:pt modelId="{C7FF6F50-225F-457C-822E-F10AC2E0787D}" type="pres">
      <dgm:prSet presAssocID="{54B1AF6D-A3F3-4B7C-814A-C187DDEE3A11}" presName="connectorText" presStyleLbl="sibTrans2D1" presStyleIdx="4" presStyleCnt="6"/>
      <dgm:spPr/>
    </dgm:pt>
    <dgm:pt modelId="{150CCDF8-1096-4C1B-9D5F-795C73E55B7D}" type="pres">
      <dgm:prSet presAssocID="{90DC219A-8507-4BA3-9DCB-1AB152431F24}" presName="node" presStyleLbl="node1" presStyleIdx="5" presStyleCnt="7">
        <dgm:presLayoutVars>
          <dgm:bulletEnabled val="1"/>
        </dgm:presLayoutVars>
      </dgm:prSet>
      <dgm:spPr/>
    </dgm:pt>
    <dgm:pt modelId="{C439D600-C382-44C4-A404-6BB8563A73E5}" type="pres">
      <dgm:prSet presAssocID="{184DC403-5A21-46E8-86CB-BC87001417FD}" presName="sibTrans" presStyleLbl="sibTrans2D1" presStyleIdx="5" presStyleCnt="6"/>
      <dgm:spPr/>
    </dgm:pt>
    <dgm:pt modelId="{5091E156-1058-4734-9935-6DBDA00CF0E4}" type="pres">
      <dgm:prSet presAssocID="{184DC403-5A21-46E8-86CB-BC87001417FD}" presName="connectorText" presStyleLbl="sibTrans2D1" presStyleIdx="5" presStyleCnt="6"/>
      <dgm:spPr/>
    </dgm:pt>
    <dgm:pt modelId="{C24C56D7-64F9-4AC6-80EA-C2624661FADE}" type="pres">
      <dgm:prSet presAssocID="{B3DA49B8-1EF6-47F2-9650-EA9419CF80C4}" presName="node" presStyleLbl="node1" presStyleIdx="6" presStyleCnt="7">
        <dgm:presLayoutVars>
          <dgm:bulletEnabled val="1"/>
        </dgm:presLayoutVars>
      </dgm:prSet>
      <dgm:spPr/>
    </dgm:pt>
  </dgm:ptLst>
  <dgm:cxnLst>
    <dgm:cxn modelId="{34004B0E-B078-4557-90F1-5A7C4D9CA7E0}" type="presOf" srcId="{D48DA429-1656-48A7-8661-2EF9D0626332}" destId="{C2D2DC82-AF6E-4CFD-898C-0F093F91015A}" srcOrd="0" destOrd="0" presId="urn:microsoft.com/office/officeart/2005/8/layout/process5"/>
    <dgm:cxn modelId="{81D70E1C-001B-44B8-8550-410A49C4B908}" srcId="{85E0A9D2-1973-4A29-944E-B3E2D7E9FB60}" destId="{D48DA429-1656-48A7-8661-2EF9D0626332}" srcOrd="2" destOrd="0" parTransId="{0724704F-4376-4277-8927-0FC0DB9F74AA}" sibTransId="{AC908967-B409-4F6E-B0A9-CFD99C423BB2}"/>
    <dgm:cxn modelId="{D90DDA1D-52B6-4EFE-9E80-C1A653F57A5E}" type="presOf" srcId="{54B1AF6D-A3F3-4B7C-814A-C187DDEE3A11}" destId="{C7FF6F50-225F-457C-822E-F10AC2E0787D}" srcOrd="1" destOrd="0" presId="urn:microsoft.com/office/officeart/2005/8/layout/process5"/>
    <dgm:cxn modelId="{1F77F226-D6FA-4800-9BFE-97EDD59996D3}" type="presOf" srcId="{54B1AF6D-A3F3-4B7C-814A-C187DDEE3A11}" destId="{7D982801-8114-4F9F-BCC8-A01C4784E501}" srcOrd="0" destOrd="0" presId="urn:microsoft.com/office/officeart/2005/8/layout/process5"/>
    <dgm:cxn modelId="{C8C9CA27-CAF4-4F65-8EC8-7AD673147C67}" srcId="{85E0A9D2-1973-4A29-944E-B3E2D7E9FB60}" destId="{00B2712F-D27E-46DA-A1B8-6B3B68E65E55}" srcOrd="0" destOrd="0" parTransId="{A8B179D9-A721-4533-A65A-D01C55ACF593}" sibTransId="{B77457F4-E550-4BC3-93EC-E3ECEDC3D019}"/>
    <dgm:cxn modelId="{9F360134-02CC-4773-B053-D5C436B870F7}" type="presOf" srcId="{ED1811F8-94FD-4823-A612-1565CBF24F4B}" destId="{5176FEF4-AA2A-47B9-A1C8-7CF5072D7A03}" srcOrd="1" destOrd="0" presId="urn:microsoft.com/office/officeart/2005/8/layout/process5"/>
    <dgm:cxn modelId="{68604135-055D-4F44-8D30-26CFB5786FEC}" type="presOf" srcId="{B77457F4-E550-4BC3-93EC-E3ECEDC3D019}" destId="{94D57C82-F6FE-41EC-99C4-BCB055818669}" srcOrd="0" destOrd="0" presId="urn:microsoft.com/office/officeart/2005/8/layout/process5"/>
    <dgm:cxn modelId="{BF28175C-70C9-40AF-B381-FEA57AB00F28}" type="presOf" srcId="{71C8F140-0578-43F8-9E97-3DBCF38D5FA6}" destId="{89036C60-EB96-45D3-92E3-DDA94694EB7C}" srcOrd="0" destOrd="0" presId="urn:microsoft.com/office/officeart/2005/8/layout/process5"/>
    <dgm:cxn modelId="{9C45C75C-9B60-474A-A8DB-C0790F1397A9}" srcId="{85E0A9D2-1973-4A29-944E-B3E2D7E9FB60}" destId="{B3DA49B8-1EF6-47F2-9650-EA9419CF80C4}" srcOrd="6" destOrd="0" parTransId="{AFD815E6-1366-4BFA-89A7-945E646E083C}" sibTransId="{844BF31A-0AAE-47DD-898B-AAF7A895DF3F}"/>
    <dgm:cxn modelId="{95488D69-0412-4692-86A8-BBF34B8D18D5}" type="presOf" srcId="{ED1811F8-94FD-4823-A612-1565CBF24F4B}" destId="{A2EB5027-D0AE-4D88-932B-A9F7D1F5169C}" srcOrd="0" destOrd="0" presId="urn:microsoft.com/office/officeart/2005/8/layout/process5"/>
    <dgm:cxn modelId="{EFB0B649-76F5-42BC-BDAF-46559E1DFE59}" type="presOf" srcId="{85E0A9D2-1973-4A29-944E-B3E2D7E9FB60}" destId="{9C3DCE79-AD70-4280-8B8E-983F3B66751C}" srcOrd="0" destOrd="0" presId="urn:microsoft.com/office/officeart/2005/8/layout/process5"/>
    <dgm:cxn modelId="{CFE5BB51-6D38-4A79-9D06-FBFCBD13C1DC}" type="presOf" srcId="{B77457F4-E550-4BC3-93EC-E3ECEDC3D019}" destId="{36283C9D-208B-4327-9A58-9CFEE4469B3E}" srcOrd="1" destOrd="0" presId="urn:microsoft.com/office/officeart/2005/8/layout/process5"/>
    <dgm:cxn modelId="{701C7F79-E99D-4891-8AA0-1A37380AA60E}" type="presOf" srcId="{184DC403-5A21-46E8-86CB-BC87001417FD}" destId="{5091E156-1058-4734-9935-6DBDA00CF0E4}" srcOrd="1" destOrd="0" presId="urn:microsoft.com/office/officeart/2005/8/layout/process5"/>
    <dgm:cxn modelId="{3612B179-B36F-4E97-B43C-AFF5E3E41732}" srcId="{85E0A9D2-1973-4A29-944E-B3E2D7E9FB60}" destId="{90DC219A-8507-4BA3-9DCB-1AB152431F24}" srcOrd="5" destOrd="0" parTransId="{25565355-AE91-4B3F-87E3-5D741093FFD2}" sibTransId="{184DC403-5A21-46E8-86CB-BC87001417FD}"/>
    <dgm:cxn modelId="{0C80BC8B-1353-4067-9007-E4B5F1678624}" type="presOf" srcId="{515B7A5A-8B0D-4260-BFCC-7BDC86E0976C}" destId="{224A5CE9-307E-4245-8710-D36449C74403}" srcOrd="0" destOrd="0" presId="urn:microsoft.com/office/officeart/2005/8/layout/process5"/>
    <dgm:cxn modelId="{AC25CE96-1F73-4ABE-885B-24C9588978DF}" srcId="{85E0A9D2-1973-4A29-944E-B3E2D7E9FB60}" destId="{515B7A5A-8B0D-4260-BFCC-7BDC86E0976C}" srcOrd="4" destOrd="0" parTransId="{F2C9EAA8-B8A8-47D2-B69B-D58BA0A3EB21}" sibTransId="{54B1AF6D-A3F3-4B7C-814A-C187DDEE3A11}"/>
    <dgm:cxn modelId="{AE4A0EAD-925B-41E6-BA59-362CC7AE6944}" type="presOf" srcId="{90DC219A-8507-4BA3-9DCB-1AB152431F24}" destId="{150CCDF8-1096-4C1B-9D5F-795C73E55B7D}" srcOrd="0" destOrd="0" presId="urn:microsoft.com/office/officeart/2005/8/layout/process5"/>
    <dgm:cxn modelId="{1F1630B1-1DBF-44D7-A73C-9BB998F6A03A}" type="presOf" srcId="{AC908967-B409-4F6E-B0A9-CFD99C423BB2}" destId="{039134B0-96D2-45B9-BA38-15E13EF411C8}" srcOrd="0" destOrd="0" presId="urn:microsoft.com/office/officeart/2005/8/layout/process5"/>
    <dgm:cxn modelId="{2A4D92B7-4819-46CD-A269-AE076E77F02D}" type="presOf" srcId="{184DC403-5A21-46E8-86CB-BC87001417FD}" destId="{C439D600-C382-44C4-A404-6BB8563A73E5}" srcOrd="0" destOrd="0" presId="urn:microsoft.com/office/officeart/2005/8/layout/process5"/>
    <dgm:cxn modelId="{06BA73B8-F643-490F-8875-992B4CAF158D}" type="presOf" srcId="{25F6FCC1-4B75-4336-A29D-389EDABCC5D4}" destId="{393D224F-EBC4-4FE6-BB59-15B609864A3B}" srcOrd="0" destOrd="0" presId="urn:microsoft.com/office/officeart/2005/8/layout/process5"/>
    <dgm:cxn modelId="{56A522BC-F26A-46B2-8E56-E9D5EC88080E}" type="presOf" srcId="{0E801E0F-4C09-4C80-B21B-9CBA52FFB23E}" destId="{654C32AA-E9A0-4E3A-83D7-458D6A06ACE9}" srcOrd="0" destOrd="0" presId="urn:microsoft.com/office/officeart/2005/8/layout/process5"/>
    <dgm:cxn modelId="{3D18DCBE-52C2-4AF6-968E-2726D17C837C}" type="presOf" srcId="{0E801E0F-4C09-4C80-B21B-9CBA52FFB23E}" destId="{AAABD1D4-2C10-4DFE-BCC0-D4167A740CDB}" srcOrd="1" destOrd="0" presId="urn:microsoft.com/office/officeart/2005/8/layout/process5"/>
    <dgm:cxn modelId="{F3BA91C7-DFBD-460A-A0C2-E644A57BCBCA}" type="presOf" srcId="{00B2712F-D27E-46DA-A1B8-6B3B68E65E55}" destId="{F92B8D57-2EFA-497C-9415-05A381148099}" srcOrd="0" destOrd="0" presId="urn:microsoft.com/office/officeart/2005/8/layout/process5"/>
    <dgm:cxn modelId="{B99AC8D7-8574-4DBB-8BDD-8056D60701A9}" srcId="{85E0A9D2-1973-4A29-944E-B3E2D7E9FB60}" destId="{71C8F140-0578-43F8-9E97-3DBCF38D5FA6}" srcOrd="3" destOrd="0" parTransId="{7F091805-46E7-464B-A94A-D790E942C729}" sibTransId="{ED1811F8-94FD-4823-A612-1565CBF24F4B}"/>
    <dgm:cxn modelId="{184DDAD7-D8CF-453D-87EE-C018534D7B37}" srcId="{85E0A9D2-1973-4A29-944E-B3E2D7E9FB60}" destId="{25F6FCC1-4B75-4336-A29D-389EDABCC5D4}" srcOrd="1" destOrd="0" parTransId="{BAD35208-5198-495C-B138-87BF74F6CD16}" sibTransId="{0E801E0F-4C09-4C80-B21B-9CBA52FFB23E}"/>
    <dgm:cxn modelId="{CCEEE5EE-5FDF-444B-AAED-BEBA74272B0A}" type="presOf" srcId="{AC908967-B409-4F6E-B0A9-CFD99C423BB2}" destId="{964CE4C6-857C-4654-A306-4D531F548599}" srcOrd="1" destOrd="0" presId="urn:microsoft.com/office/officeart/2005/8/layout/process5"/>
    <dgm:cxn modelId="{1177F6FC-AD03-4658-B2A0-02148EF887D9}" type="presOf" srcId="{B3DA49B8-1EF6-47F2-9650-EA9419CF80C4}" destId="{C24C56D7-64F9-4AC6-80EA-C2624661FADE}" srcOrd="0" destOrd="0" presId="urn:microsoft.com/office/officeart/2005/8/layout/process5"/>
    <dgm:cxn modelId="{A0159E0E-BF06-4DDC-AC04-ADF18FCD200F}" type="presParOf" srcId="{9C3DCE79-AD70-4280-8B8E-983F3B66751C}" destId="{F92B8D57-2EFA-497C-9415-05A381148099}" srcOrd="0" destOrd="0" presId="urn:microsoft.com/office/officeart/2005/8/layout/process5"/>
    <dgm:cxn modelId="{0C1E5843-80DE-4E23-A8FA-CEA6433BAB8A}" type="presParOf" srcId="{9C3DCE79-AD70-4280-8B8E-983F3B66751C}" destId="{94D57C82-F6FE-41EC-99C4-BCB055818669}" srcOrd="1" destOrd="0" presId="urn:microsoft.com/office/officeart/2005/8/layout/process5"/>
    <dgm:cxn modelId="{815F1BF2-25E2-4F1F-AB20-EA143AD6C69D}" type="presParOf" srcId="{94D57C82-F6FE-41EC-99C4-BCB055818669}" destId="{36283C9D-208B-4327-9A58-9CFEE4469B3E}" srcOrd="0" destOrd="0" presId="urn:microsoft.com/office/officeart/2005/8/layout/process5"/>
    <dgm:cxn modelId="{5F3ED2B4-54D1-471E-8819-1E91645F7105}" type="presParOf" srcId="{9C3DCE79-AD70-4280-8B8E-983F3B66751C}" destId="{393D224F-EBC4-4FE6-BB59-15B609864A3B}" srcOrd="2" destOrd="0" presId="urn:microsoft.com/office/officeart/2005/8/layout/process5"/>
    <dgm:cxn modelId="{823CC3C5-5843-4E16-9042-B671B78AFD4F}" type="presParOf" srcId="{9C3DCE79-AD70-4280-8B8E-983F3B66751C}" destId="{654C32AA-E9A0-4E3A-83D7-458D6A06ACE9}" srcOrd="3" destOrd="0" presId="urn:microsoft.com/office/officeart/2005/8/layout/process5"/>
    <dgm:cxn modelId="{0EFEA6BF-F490-4F3B-9A9A-ACC8F7FAF793}" type="presParOf" srcId="{654C32AA-E9A0-4E3A-83D7-458D6A06ACE9}" destId="{AAABD1D4-2C10-4DFE-BCC0-D4167A740CDB}" srcOrd="0" destOrd="0" presId="urn:microsoft.com/office/officeart/2005/8/layout/process5"/>
    <dgm:cxn modelId="{52439BB6-19FF-4E5E-BB74-690CEFEA7A5D}" type="presParOf" srcId="{9C3DCE79-AD70-4280-8B8E-983F3B66751C}" destId="{C2D2DC82-AF6E-4CFD-898C-0F093F91015A}" srcOrd="4" destOrd="0" presId="urn:microsoft.com/office/officeart/2005/8/layout/process5"/>
    <dgm:cxn modelId="{5AE0B840-4530-4367-91F4-F15A3009A48F}" type="presParOf" srcId="{9C3DCE79-AD70-4280-8B8E-983F3B66751C}" destId="{039134B0-96D2-45B9-BA38-15E13EF411C8}" srcOrd="5" destOrd="0" presId="urn:microsoft.com/office/officeart/2005/8/layout/process5"/>
    <dgm:cxn modelId="{46E7F81C-445E-4D5C-840B-FFAD62BC85DE}" type="presParOf" srcId="{039134B0-96D2-45B9-BA38-15E13EF411C8}" destId="{964CE4C6-857C-4654-A306-4D531F548599}" srcOrd="0" destOrd="0" presId="urn:microsoft.com/office/officeart/2005/8/layout/process5"/>
    <dgm:cxn modelId="{60392E67-BF58-4149-926C-41C1B7E68CAF}" type="presParOf" srcId="{9C3DCE79-AD70-4280-8B8E-983F3B66751C}" destId="{89036C60-EB96-45D3-92E3-DDA94694EB7C}" srcOrd="6" destOrd="0" presId="urn:microsoft.com/office/officeart/2005/8/layout/process5"/>
    <dgm:cxn modelId="{032E51D0-8DCB-4525-9F2C-B1BAABAAEEC4}" type="presParOf" srcId="{9C3DCE79-AD70-4280-8B8E-983F3B66751C}" destId="{A2EB5027-D0AE-4D88-932B-A9F7D1F5169C}" srcOrd="7" destOrd="0" presId="urn:microsoft.com/office/officeart/2005/8/layout/process5"/>
    <dgm:cxn modelId="{D0714C63-871D-4A28-962C-E6B25E6C61C8}" type="presParOf" srcId="{A2EB5027-D0AE-4D88-932B-A9F7D1F5169C}" destId="{5176FEF4-AA2A-47B9-A1C8-7CF5072D7A03}" srcOrd="0" destOrd="0" presId="urn:microsoft.com/office/officeart/2005/8/layout/process5"/>
    <dgm:cxn modelId="{D0833677-E55A-4724-97A4-37CDCFB92089}" type="presParOf" srcId="{9C3DCE79-AD70-4280-8B8E-983F3B66751C}" destId="{224A5CE9-307E-4245-8710-D36449C74403}" srcOrd="8" destOrd="0" presId="urn:microsoft.com/office/officeart/2005/8/layout/process5"/>
    <dgm:cxn modelId="{D18961E5-48F0-4DB4-83D0-9180CD0B65FD}" type="presParOf" srcId="{9C3DCE79-AD70-4280-8B8E-983F3B66751C}" destId="{7D982801-8114-4F9F-BCC8-A01C4784E501}" srcOrd="9" destOrd="0" presId="urn:microsoft.com/office/officeart/2005/8/layout/process5"/>
    <dgm:cxn modelId="{94D082D6-A30C-4FDA-8A2B-5E3B601033F1}" type="presParOf" srcId="{7D982801-8114-4F9F-BCC8-A01C4784E501}" destId="{C7FF6F50-225F-457C-822E-F10AC2E0787D}" srcOrd="0" destOrd="0" presId="urn:microsoft.com/office/officeart/2005/8/layout/process5"/>
    <dgm:cxn modelId="{C9A35071-6776-4570-84EE-E1DA5E614125}" type="presParOf" srcId="{9C3DCE79-AD70-4280-8B8E-983F3B66751C}" destId="{150CCDF8-1096-4C1B-9D5F-795C73E55B7D}" srcOrd="10" destOrd="0" presId="urn:microsoft.com/office/officeart/2005/8/layout/process5"/>
    <dgm:cxn modelId="{4132B30D-2703-4075-A71A-E0F3803306FC}" type="presParOf" srcId="{9C3DCE79-AD70-4280-8B8E-983F3B66751C}" destId="{C439D600-C382-44C4-A404-6BB8563A73E5}" srcOrd="11" destOrd="0" presId="urn:microsoft.com/office/officeart/2005/8/layout/process5"/>
    <dgm:cxn modelId="{240557D9-BDC3-4EED-A9C9-D932F2848EFC}" type="presParOf" srcId="{C439D600-C382-44C4-A404-6BB8563A73E5}" destId="{5091E156-1058-4734-9935-6DBDA00CF0E4}" srcOrd="0" destOrd="0" presId="urn:microsoft.com/office/officeart/2005/8/layout/process5"/>
    <dgm:cxn modelId="{E48037CC-18FE-4387-87BA-E121F0990A73}" type="presParOf" srcId="{9C3DCE79-AD70-4280-8B8E-983F3B66751C}" destId="{C24C56D7-64F9-4AC6-80EA-C2624661FADE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B8D57-2EFA-497C-9415-05A381148099}">
      <dsp:nvSpPr>
        <dsp:cNvPr id="0" name=""/>
        <dsp:cNvSpPr/>
      </dsp:nvSpPr>
      <dsp:spPr>
        <a:xfrm>
          <a:off x="1251821" y="0"/>
          <a:ext cx="2205970" cy="13235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Identify Data</a:t>
          </a:r>
          <a:endParaRPr lang="en-IN" sz="2600" kern="1200" dirty="0"/>
        </a:p>
      </dsp:txBody>
      <dsp:txXfrm>
        <a:off x="1290587" y="38766"/>
        <a:ext cx="2128438" cy="1246050"/>
      </dsp:txXfrm>
    </dsp:sp>
    <dsp:sp modelId="{94D57C82-F6FE-41EC-99C4-BCB055818669}">
      <dsp:nvSpPr>
        <dsp:cNvPr id="0" name=""/>
        <dsp:cNvSpPr/>
      </dsp:nvSpPr>
      <dsp:spPr>
        <a:xfrm rot="2213">
          <a:off x="3651918" y="389236"/>
          <a:ext cx="467665" cy="5470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3651918" y="498607"/>
        <a:ext cx="327366" cy="328248"/>
      </dsp:txXfrm>
    </dsp:sp>
    <dsp:sp modelId="{393D224F-EBC4-4FE6-BB59-15B609864A3B}">
      <dsp:nvSpPr>
        <dsp:cNvPr id="0" name=""/>
        <dsp:cNvSpPr/>
      </dsp:nvSpPr>
      <dsp:spPr>
        <a:xfrm>
          <a:off x="4340181" y="1987"/>
          <a:ext cx="2205970" cy="13235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Prepare Data</a:t>
          </a:r>
          <a:endParaRPr lang="en-IN" sz="2600" kern="1200" dirty="0"/>
        </a:p>
      </dsp:txBody>
      <dsp:txXfrm>
        <a:off x="4378947" y="40753"/>
        <a:ext cx="2128438" cy="1246050"/>
      </dsp:txXfrm>
    </dsp:sp>
    <dsp:sp modelId="{654C32AA-E9A0-4E3A-83D7-458D6A06ACE9}">
      <dsp:nvSpPr>
        <dsp:cNvPr id="0" name=""/>
        <dsp:cNvSpPr/>
      </dsp:nvSpPr>
      <dsp:spPr>
        <a:xfrm>
          <a:off x="6740277" y="390238"/>
          <a:ext cx="467665" cy="5470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6740277" y="499654"/>
        <a:ext cx="327366" cy="328248"/>
      </dsp:txXfrm>
    </dsp:sp>
    <dsp:sp modelId="{C2D2DC82-AF6E-4CFD-898C-0F093F91015A}">
      <dsp:nvSpPr>
        <dsp:cNvPr id="0" name=""/>
        <dsp:cNvSpPr/>
      </dsp:nvSpPr>
      <dsp:spPr>
        <a:xfrm>
          <a:off x="7428540" y="1987"/>
          <a:ext cx="2205970" cy="13235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Select ML Algorithm</a:t>
          </a:r>
          <a:endParaRPr lang="en-IN" sz="2600" kern="1200" dirty="0"/>
        </a:p>
      </dsp:txBody>
      <dsp:txXfrm>
        <a:off x="7467306" y="40753"/>
        <a:ext cx="2128438" cy="1246050"/>
      </dsp:txXfrm>
    </dsp:sp>
    <dsp:sp modelId="{039134B0-96D2-45B9-BA38-15E13EF411C8}">
      <dsp:nvSpPr>
        <dsp:cNvPr id="0" name=""/>
        <dsp:cNvSpPr/>
      </dsp:nvSpPr>
      <dsp:spPr>
        <a:xfrm rot="5400000">
          <a:off x="8297692" y="1479988"/>
          <a:ext cx="467665" cy="5470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 rot="-5400000">
        <a:off x="8367401" y="1519696"/>
        <a:ext cx="328248" cy="327366"/>
      </dsp:txXfrm>
    </dsp:sp>
    <dsp:sp modelId="{89036C60-EB96-45D3-92E3-DDA94694EB7C}">
      <dsp:nvSpPr>
        <dsp:cNvPr id="0" name=""/>
        <dsp:cNvSpPr/>
      </dsp:nvSpPr>
      <dsp:spPr>
        <a:xfrm>
          <a:off x="7428540" y="2207958"/>
          <a:ext cx="2205970" cy="13235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Train</a:t>
          </a:r>
          <a:endParaRPr lang="en-IN" sz="2600" kern="1200" dirty="0"/>
        </a:p>
      </dsp:txBody>
      <dsp:txXfrm>
        <a:off x="7467306" y="2246724"/>
        <a:ext cx="2128438" cy="1246050"/>
      </dsp:txXfrm>
    </dsp:sp>
    <dsp:sp modelId="{A2EB5027-D0AE-4D88-932B-A9F7D1F5169C}">
      <dsp:nvSpPr>
        <dsp:cNvPr id="0" name=""/>
        <dsp:cNvSpPr/>
      </dsp:nvSpPr>
      <dsp:spPr>
        <a:xfrm rot="10800000">
          <a:off x="6766748" y="2596209"/>
          <a:ext cx="467665" cy="5470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 rot="10800000">
        <a:off x="6907047" y="2705625"/>
        <a:ext cx="327366" cy="328248"/>
      </dsp:txXfrm>
    </dsp:sp>
    <dsp:sp modelId="{224A5CE9-307E-4245-8710-D36449C74403}">
      <dsp:nvSpPr>
        <dsp:cNvPr id="0" name=""/>
        <dsp:cNvSpPr/>
      </dsp:nvSpPr>
      <dsp:spPr>
        <a:xfrm>
          <a:off x="4340181" y="2207958"/>
          <a:ext cx="2205970" cy="13235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Evaluate</a:t>
          </a:r>
          <a:endParaRPr lang="en-IN" sz="2600" kern="1200" dirty="0"/>
        </a:p>
      </dsp:txBody>
      <dsp:txXfrm>
        <a:off x="4378947" y="2246724"/>
        <a:ext cx="2128438" cy="1246050"/>
      </dsp:txXfrm>
    </dsp:sp>
    <dsp:sp modelId="{7D982801-8114-4F9F-BCC8-A01C4784E501}">
      <dsp:nvSpPr>
        <dsp:cNvPr id="0" name=""/>
        <dsp:cNvSpPr/>
      </dsp:nvSpPr>
      <dsp:spPr>
        <a:xfrm rot="10800000">
          <a:off x="3678389" y="2596209"/>
          <a:ext cx="467665" cy="5470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 rot="10800000">
        <a:off x="3818688" y="2705625"/>
        <a:ext cx="327366" cy="328248"/>
      </dsp:txXfrm>
    </dsp:sp>
    <dsp:sp modelId="{150CCDF8-1096-4C1B-9D5F-795C73E55B7D}">
      <dsp:nvSpPr>
        <dsp:cNvPr id="0" name=""/>
        <dsp:cNvSpPr/>
      </dsp:nvSpPr>
      <dsp:spPr>
        <a:xfrm>
          <a:off x="1251821" y="2207958"/>
          <a:ext cx="2205970" cy="13235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Deploy</a:t>
          </a:r>
          <a:endParaRPr lang="en-IN" sz="2600" kern="1200" dirty="0"/>
        </a:p>
      </dsp:txBody>
      <dsp:txXfrm>
        <a:off x="1290587" y="2246724"/>
        <a:ext cx="2128438" cy="1246050"/>
      </dsp:txXfrm>
    </dsp:sp>
    <dsp:sp modelId="{C439D600-C382-44C4-A404-6BB8563A73E5}">
      <dsp:nvSpPr>
        <dsp:cNvPr id="0" name=""/>
        <dsp:cNvSpPr/>
      </dsp:nvSpPr>
      <dsp:spPr>
        <a:xfrm rot="5400000">
          <a:off x="2120974" y="3685959"/>
          <a:ext cx="467665" cy="5470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 rot="-5400000">
        <a:off x="2190683" y="3725667"/>
        <a:ext cx="328248" cy="327366"/>
      </dsp:txXfrm>
    </dsp:sp>
    <dsp:sp modelId="{C24C56D7-64F9-4AC6-80EA-C2624661FADE}">
      <dsp:nvSpPr>
        <dsp:cNvPr id="0" name=""/>
        <dsp:cNvSpPr/>
      </dsp:nvSpPr>
      <dsp:spPr>
        <a:xfrm>
          <a:off x="1251821" y="4413929"/>
          <a:ext cx="2205970" cy="13235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Evaluate Final Predictions</a:t>
          </a:r>
          <a:endParaRPr lang="en-IN" sz="2600" kern="1200" dirty="0"/>
        </a:p>
      </dsp:txBody>
      <dsp:txXfrm>
        <a:off x="1290587" y="4452695"/>
        <a:ext cx="2128438" cy="1246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HOUSE PRICE PREDICTOR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3146612" y="542925"/>
            <a:ext cx="8854888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TECHNOLOGY USED (</a:t>
            </a:r>
            <a:r>
              <a:rPr lang="en-US" sz="36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contd</a:t>
            </a:r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…)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D81FEC9-37B3-4262-8A8D-20E015E103B7}"/>
              </a:ext>
            </a:extLst>
          </p:cNvPr>
          <p:cNvSpPr/>
          <p:nvPr/>
        </p:nvSpPr>
        <p:spPr>
          <a:xfrm>
            <a:off x="447675" y="2328022"/>
            <a:ext cx="6410325" cy="3274919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FD6D7-64EA-4A37-9817-22A2D7D6DBCE}"/>
              </a:ext>
            </a:extLst>
          </p:cNvPr>
          <p:cNvSpPr txBox="1"/>
          <p:nvPr/>
        </p:nvSpPr>
        <p:spPr>
          <a:xfrm>
            <a:off x="723339" y="2799789"/>
            <a:ext cx="58769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GRADIENT BOOSTING REGRESSOR</a:t>
            </a:r>
          </a:p>
          <a:p>
            <a:pPr algn="ctr"/>
            <a:endParaRPr lang="en-US" sz="2000" dirty="0"/>
          </a:p>
          <a:p>
            <a:r>
              <a:rPr lang="en-US" i="1" dirty="0"/>
              <a:t>“An efficient algorithm for converting relatively poor hypotheses into very good hypotheses.”</a:t>
            </a:r>
          </a:p>
          <a:p>
            <a:endParaRPr lang="en-US" sz="2000" i="1" dirty="0"/>
          </a:p>
          <a:p>
            <a:r>
              <a:rPr lang="en-US" dirty="0"/>
              <a:t>The idea of boosting came out of the idea of whether a weak learner can be modified to become better.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C59D6-CDED-43B5-9607-C9B9F9A9B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8" t="24706" r="4706" b="39347"/>
          <a:stretch/>
        </p:blipFill>
        <p:spPr>
          <a:xfrm>
            <a:off x="7891743" y="1912284"/>
            <a:ext cx="3576918" cy="377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859B3B-9DB5-496A-8EC3-F1F219E0A1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972" y="44824"/>
            <a:ext cx="1987924" cy="17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8178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2889437" y="485775"/>
            <a:ext cx="8854888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TOOLS USED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D81FEC9-37B3-4262-8A8D-20E015E103B7}"/>
              </a:ext>
            </a:extLst>
          </p:cNvPr>
          <p:cNvSpPr/>
          <p:nvPr/>
        </p:nvSpPr>
        <p:spPr>
          <a:xfrm>
            <a:off x="500341" y="2218923"/>
            <a:ext cx="4886325" cy="340939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FD6D7-64EA-4A37-9817-22A2D7D6DBCE}"/>
              </a:ext>
            </a:extLst>
          </p:cNvPr>
          <p:cNvSpPr txBox="1"/>
          <p:nvPr/>
        </p:nvSpPr>
        <p:spPr>
          <a:xfrm>
            <a:off x="714374" y="2584638"/>
            <a:ext cx="4458261" cy="2459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PYTHON Programming Language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Google </a:t>
            </a:r>
            <a:r>
              <a:rPr lang="en-US" sz="2000" dirty="0" err="1"/>
              <a:t>Colab</a:t>
            </a:r>
            <a:r>
              <a:rPr lang="en-US" sz="2000" dirty="0"/>
              <a:t> Software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err="1"/>
              <a:t>SkLearn</a:t>
            </a:r>
            <a:r>
              <a:rPr lang="en-US" sz="2000" dirty="0"/>
              <a:t> Library</a:t>
            </a:r>
            <a:endParaRPr lang="en-IN" sz="20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Graph Plotting using </a:t>
            </a:r>
            <a:r>
              <a:rPr lang="en-IN" sz="2000" dirty="0" err="1"/>
              <a:t>MatPlotLib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DFE00-C0E3-4631-BE7E-F477894B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58" y="225848"/>
            <a:ext cx="2290632" cy="1621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048214-9A56-44CC-8C09-3FFE0C2D9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361" y="4012082"/>
            <a:ext cx="1905000" cy="190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C2BFAA-37CB-4C23-BB69-71B686542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081" y="4041820"/>
            <a:ext cx="2512199" cy="1940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67327F-5D9A-4947-A5E7-52F36D081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762" y="1908220"/>
            <a:ext cx="2133600" cy="2133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33B159-E96F-4865-B6FF-3DB952859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081" y="193511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7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4464996" y="485775"/>
            <a:ext cx="7415518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WHAT IT DOES ?..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D81FEC9-37B3-4262-8A8D-20E015E103B7}"/>
              </a:ext>
            </a:extLst>
          </p:cNvPr>
          <p:cNvSpPr/>
          <p:nvPr/>
        </p:nvSpPr>
        <p:spPr>
          <a:xfrm>
            <a:off x="282306" y="2403747"/>
            <a:ext cx="6770248" cy="340939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FD6D7-64EA-4A37-9817-22A2D7D6DBCE}"/>
              </a:ext>
            </a:extLst>
          </p:cNvPr>
          <p:cNvSpPr txBox="1"/>
          <p:nvPr/>
        </p:nvSpPr>
        <p:spPr>
          <a:xfrm>
            <a:off x="457200" y="2503007"/>
            <a:ext cx="65953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Predicting house prices accurately for helping both buyer &amp; seller.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5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Plot various graphs to show the relationship of all the features with the price of the house.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5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Provide different options for both user &amp; admin.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Clear the confusion from the mind of buyer.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7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Make the process of buying house smooth.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787BB-49FD-4057-897A-8838864463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6881" y="2633856"/>
            <a:ext cx="4799184" cy="2711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FFCC4-F55A-47B8-8AA3-051D9914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37" y="203190"/>
            <a:ext cx="3900791" cy="1713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03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165371" y="184252"/>
            <a:ext cx="7415518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HOW IT DOES ?..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D81FEC9-37B3-4262-8A8D-20E015E103B7}"/>
              </a:ext>
            </a:extLst>
          </p:cNvPr>
          <p:cNvSpPr/>
          <p:nvPr/>
        </p:nvSpPr>
        <p:spPr>
          <a:xfrm>
            <a:off x="282305" y="2170135"/>
            <a:ext cx="6770248" cy="340939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FD6D7-64EA-4A37-9817-22A2D7D6DBCE}"/>
              </a:ext>
            </a:extLst>
          </p:cNvPr>
          <p:cNvSpPr txBox="1"/>
          <p:nvPr/>
        </p:nvSpPr>
        <p:spPr>
          <a:xfrm>
            <a:off x="428016" y="2425186"/>
            <a:ext cx="6595353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u="sng" dirty="0"/>
              <a:t>Collecting data : </a:t>
            </a:r>
          </a:p>
          <a:p>
            <a:endParaRPr lang="en-US" sz="2000" b="1" u="sng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KC Housing Dataset (King Country, USA) from Kaggle.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21,000+ entries.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15+ deciding features.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8:2 ratio separation for training &amp; testing.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Numerous plots to understand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B337-3DBE-4388-BBF1-ED1D91C20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" r="54261"/>
          <a:stretch/>
        </p:blipFill>
        <p:spPr>
          <a:xfrm>
            <a:off x="7986205" y="184252"/>
            <a:ext cx="3923490" cy="63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4" grpId="2" animBg="1"/>
      <p:bldP spid="4" grpId="0" animBg="1"/>
      <p:bldP spid="4" grpId="1" animBg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165371" y="184252"/>
            <a:ext cx="7415518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HOW IT DOES ?..(</a:t>
            </a:r>
            <a:r>
              <a:rPr lang="en-US" sz="36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contd</a:t>
            </a:r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…)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D81FEC9-37B3-4262-8A8D-20E015E103B7}"/>
              </a:ext>
            </a:extLst>
          </p:cNvPr>
          <p:cNvSpPr/>
          <p:nvPr/>
        </p:nvSpPr>
        <p:spPr>
          <a:xfrm>
            <a:off x="282305" y="2170135"/>
            <a:ext cx="6770248" cy="340939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FD6D7-64EA-4A37-9817-22A2D7D6DBCE}"/>
              </a:ext>
            </a:extLst>
          </p:cNvPr>
          <p:cNvSpPr txBox="1"/>
          <p:nvPr/>
        </p:nvSpPr>
        <p:spPr>
          <a:xfrm>
            <a:off x="428016" y="2522466"/>
            <a:ext cx="6595353" cy="249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     </a:t>
            </a:r>
            <a:r>
              <a:rPr lang="en-US" sz="2000" b="1" u="sng" dirty="0"/>
              <a:t>Training Model :</a:t>
            </a:r>
          </a:p>
          <a:p>
            <a:endParaRPr lang="en-US" sz="2000" b="1" u="sng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Trained Model using Linear Regression Model, Random Forest &amp; Gradient Boosting Regressor.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GBR proved to be the best algorithm.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Around 97% training accuracy.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AD26B-BE1E-42E0-8D2B-AE6CA893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782" y="2867549"/>
            <a:ext cx="3528366" cy="2377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2D0403-4701-4B2C-8258-6EC68A4A36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723" t="44435" r="4641" b="19600"/>
          <a:stretch/>
        </p:blipFill>
        <p:spPr>
          <a:xfrm>
            <a:off x="8797281" y="184252"/>
            <a:ext cx="2272796" cy="225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7287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4" grpId="2" animBg="1"/>
      <p:bldP spid="4" grpId="0" animBg="1"/>
      <p:bldP spid="4" grpId="1" animBg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165371" y="184252"/>
            <a:ext cx="7415518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HOW IT DOES ?.. (</a:t>
            </a:r>
            <a:r>
              <a:rPr lang="en-US" sz="36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contd</a:t>
            </a:r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…)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D81FEC9-37B3-4262-8A8D-20E015E103B7}"/>
              </a:ext>
            </a:extLst>
          </p:cNvPr>
          <p:cNvSpPr/>
          <p:nvPr/>
        </p:nvSpPr>
        <p:spPr>
          <a:xfrm>
            <a:off x="5253139" y="2705156"/>
            <a:ext cx="6770248" cy="340939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FD6D7-64EA-4A37-9817-22A2D7D6DBCE}"/>
              </a:ext>
            </a:extLst>
          </p:cNvPr>
          <p:cNvSpPr txBox="1"/>
          <p:nvPr/>
        </p:nvSpPr>
        <p:spPr>
          <a:xfrm>
            <a:off x="5398850" y="3183947"/>
            <a:ext cx="6595353" cy="203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     </a:t>
            </a:r>
            <a:r>
              <a:rPr lang="en-US" sz="2000" b="1" u="sng" dirty="0"/>
              <a:t>Testing Model :</a:t>
            </a:r>
          </a:p>
          <a:p>
            <a:endParaRPr lang="en-US" sz="2000" b="1" u="sng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Testing the defined algorithm with the testing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Making predictions based on the input by the user.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Plotting Graph of Actual vs Predicted values.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84139-DFA4-4A9A-AAA4-99540E28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1" y="2215616"/>
            <a:ext cx="4247305" cy="3925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B5A10-1105-4311-A3CA-FF1B422D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263" y="184252"/>
            <a:ext cx="3246605" cy="23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0760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4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2CE4DE4-0193-469D-B432-FE2322CCA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1662277"/>
              </p:ext>
            </p:extLst>
          </p:nvPr>
        </p:nvGraphicFramePr>
        <p:xfrm>
          <a:off x="689582" y="155462"/>
          <a:ext cx="10886333" cy="573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A918F7-40FF-4E7F-8F39-36A2B44751BE}"/>
              </a:ext>
            </a:extLst>
          </p:cNvPr>
          <p:cNvSpPr txBox="1"/>
          <p:nvPr/>
        </p:nvSpPr>
        <p:spPr>
          <a:xfrm>
            <a:off x="4639552" y="5982510"/>
            <a:ext cx="298639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ARCHITECTURE DIAGRAM</a:t>
            </a:r>
            <a:endParaRPr lang="en-IN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108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2B8D57-2EFA-497C-9415-05A381148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graphicEl>
                                              <a:dgm id="{F92B8D57-2EFA-497C-9415-05A381148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F92B8D57-2EFA-497C-9415-05A381148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>
                                            <p:graphicEl>
                                              <a:dgm id="{F92B8D57-2EFA-497C-9415-05A3811480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4D57C82-F6FE-41EC-99C4-BCB055818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graphicEl>
                                              <a:dgm id="{94D57C82-F6FE-41EC-99C4-BCB055818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dgm id="{94D57C82-F6FE-41EC-99C4-BCB055818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graphicEl>
                                              <a:dgm id="{94D57C82-F6FE-41EC-99C4-BCB0558186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93D224F-EBC4-4FE6-BB59-15B609864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graphicEl>
                                              <a:dgm id="{393D224F-EBC4-4FE6-BB59-15B609864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graphicEl>
                                              <a:dgm id="{393D224F-EBC4-4FE6-BB59-15B609864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graphicEl>
                                              <a:dgm id="{393D224F-EBC4-4FE6-BB59-15B609864A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4C32AA-E9A0-4E3A-83D7-458D6A06A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graphicEl>
                                              <a:dgm id="{654C32AA-E9A0-4E3A-83D7-458D6A06A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graphicEl>
                                              <a:dgm id="{654C32AA-E9A0-4E3A-83D7-458D6A06A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graphicEl>
                                              <a:dgm id="{654C32AA-E9A0-4E3A-83D7-458D6A06AC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2D2DC82-AF6E-4CFD-898C-0F093F910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graphicEl>
                                              <a:dgm id="{C2D2DC82-AF6E-4CFD-898C-0F093F910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graphicEl>
                                              <a:dgm id="{C2D2DC82-AF6E-4CFD-898C-0F093F910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graphicEl>
                                              <a:dgm id="{C2D2DC82-AF6E-4CFD-898C-0F093F9101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9134B0-96D2-45B9-BA38-15E13EF41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graphicEl>
                                              <a:dgm id="{039134B0-96D2-45B9-BA38-15E13EF41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graphicEl>
                                              <a:dgm id="{039134B0-96D2-45B9-BA38-15E13EF41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graphicEl>
                                              <a:dgm id="{039134B0-96D2-45B9-BA38-15E13EF41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036C60-EB96-45D3-92E3-DDA94694E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graphicEl>
                                              <a:dgm id="{89036C60-EB96-45D3-92E3-DDA94694E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graphicEl>
                                              <a:dgm id="{89036C60-EB96-45D3-92E3-DDA94694E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>
                                            <p:graphicEl>
                                              <a:dgm id="{89036C60-EB96-45D3-92E3-DDA94694EB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2EB5027-D0AE-4D88-932B-A9F7D1F51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graphicEl>
                                              <a:dgm id="{A2EB5027-D0AE-4D88-932B-A9F7D1F51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graphicEl>
                                              <a:dgm id="{A2EB5027-D0AE-4D88-932B-A9F7D1F51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graphicEl>
                                              <a:dgm id="{A2EB5027-D0AE-4D88-932B-A9F7D1F516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24A5CE9-307E-4245-8710-D36449C74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graphicEl>
                                              <a:dgm id="{224A5CE9-307E-4245-8710-D36449C74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graphicEl>
                                              <a:dgm id="{224A5CE9-307E-4245-8710-D36449C74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graphicEl>
                                              <a:dgm id="{224A5CE9-307E-4245-8710-D36449C744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982801-8114-4F9F-BCC8-A01C4784E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graphicEl>
                                              <a:dgm id="{7D982801-8114-4F9F-BCC8-A01C4784E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graphicEl>
                                              <a:dgm id="{7D982801-8114-4F9F-BCC8-A01C4784E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>
                                            <p:graphicEl>
                                              <a:dgm id="{7D982801-8114-4F9F-BCC8-A01C4784E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50CCDF8-1096-4C1B-9D5F-795C73E55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graphicEl>
                                              <a:dgm id="{150CCDF8-1096-4C1B-9D5F-795C73E55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graphicEl>
                                              <a:dgm id="{150CCDF8-1096-4C1B-9D5F-795C73E55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>
                                            <p:graphicEl>
                                              <a:dgm id="{150CCDF8-1096-4C1B-9D5F-795C73E55B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39D600-C382-44C4-A404-6BB8563A7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graphicEl>
                                              <a:dgm id="{C439D600-C382-44C4-A404-6BB8563A7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graphicEl>
                                              <a:dgm id="{C439D600-C382-44C4-A404-6BB8563A7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">
                                            <p:graphicEl>
                                              <a:dgm id="{C439D600-C382-44C4-A404-6BB8563A7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24C56D7-64F9-4AC6-80EA-C2624661F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>
                                            <p:graphicEl>
                                              <a:dgm id="{C24C56D7-64F9-4AC6-80EA-C2624661F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>
                                            <p:graphicEl>
                                              <a:dgm id="{C24C56D7-64F9-4AC6-80EA-C2624661F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">
                                            <p:graphicEl>
                                              <a:dgm id="{C24C56D7-64F9-4AC6-80EA-C2624661F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2">
                                            <p:graphicEl>
                                              <a:dgm id="{F92B8D57-2EFA-497C-9415-05A3811480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2">
                                            <p:graphicEl>
                                              <a:dgm id="{F92B8D57-2EFA-497C-9415-05A381148099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50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">
                                            <p:graphicEl>
                                              <a:dgm id="{94D57C82-F6FE-41EC-99C4-BCB0558186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">
                                            <p:graphicEl>
                                              <a:dgm id="{94D57C82-F6FE-41EC-99C4-BCB055818669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2">
                                            <p:graphicEl>
                                              <a:dgm id="{393D224F-EBC4-4FE6-BB59-15B609864A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2">
                                            <p:graphicEl>
                                              <a:dgm id="{393D224F-EBC4-4FE6-BB59-15B609864A3B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2">
                                            <p:graphicEl>
                                              <a:dgm id="{654C32AA-E9A0-4E3A-83D7-458D6A06AC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2">
                                            <p:graphicEl>
                                              <a:dgm id="{654C32AA-E9A0-4E3A-83D7-458D6A06ACE9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">
                                            <p:graphicEl>
                                              <a:dgm id="{C2D2DC82-AF6E-4CFD-898C-0F093F9101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">
                                            <p:graphicEl>
                                              <a:dgm id="{C2D2DC82-AF6E-4CFD-898C-0F093F91015A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2">
                                            <p:graphicEl>
                                              <a:dgm id="{039134B0-96D2-45B9-BA38-15E13EF41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2">
                                            <p:graphicEl>
                                              <a:dgm id="{039134B0-96D2-45B9-BA38-15E13EF411C8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2">
                                            <p:graphicEl>
                                              <a:dgm id="{89036C60-EB96-45D3-92E3-DDA94694EB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2">
                                            <p:graphicEl>
                                              <a:dgm id="{89036C60-EB96-45D3-92E3-DDA94694EB7C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">
                                            <p:graphicEl>
                                              <a:dgm id="{A2EB5027-D0AE-4D88-932B-A9F7D1F516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">
                                            <p:graphicEl>
                                              <a:dgm id="{A2EB5027-D0AE-4D88-932B-A9F7D1F5169C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2">
                                            <p:graphicEl>
                                              <a:dgm id="{224A5CE9-307E-4245-8710-D36449C744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2">
                                            <p:graphicEl>
                                              <a:dgm id="{224A5CE9-307E-4245-8710-D36449C74403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500"/>
                            </p:stCondLst>
                            <p:childTnLst>
                              <p:par>
                                <p:cTn id="1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2">
                                            <p:graphicEl>
                                              <a:dgm id="{7D982801-8114-4F9F-BCC8-A01C4784E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2">
                                            <p:graphicEl>
                                              <a:dgm id="{7D982801-8114-4F9F-BCC8-A01C4784E501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2">
                                            <p:graphicEl>
                                              <a:dgm id="{150CCDF8-1096-4C1B-9D5F-795C73E55B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2">
                                            <p:graphicEl>
                                              <a:dgm id="{150CCDF8-1096-4C1B-9D5F-795C73E55B7D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500"/>
                            </p:stCondLst>
                            <p:childTnLst>
                              <p:par>
                                <p:cTn id="1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2">
                                            <p:graphicEl>
                                              <a:dgm id="{C439D600-C382-44C4-A404-6BB8563A7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2">
                                            <p:graphicEl>
                                              <a:dgm id="{C439D600-C382-44C4-A404-6BB8563A73E5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2">
                                            <p:graphicEl>
                                              <a:dgm id="{C24C56D7-64F9-4AC6-80EA-C2624661F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2">
                                            <p:graphicEl>
                                              <a:dgm id="{C24C56D7-64F9-4AC6-80EA-C2624661FADE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5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2000" fill="hold"/>
                                        <p:tgtEl>
                                          <p:spTgt spid="2">
                                            <p:graphicEl>
                                              <a:dgm id="{F92B8D57-2EFA-497C-9415-05A381148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7" dur="2000" fill="hold"/>
                                        <p:tgtEl>
                                          <p:spTgt spid="2">
                                            <p:graphicEl>
                                              <a:dgm id="{F92B8D57-2EFA-497C-9415-05A381148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9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2000" fill="hold"/>
                                        <p:tgtEl>
                                          <p:spTgt spid="2">
                                            <p:graphicEl>
                                              <a:dgm id="{94D57C82-F6FE-41EC-99C4-BCB055818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2">
                                            <p:graphicEl>
                                              <a:dgm id="{94D57C82-F6FE-41EC-99C4-BCB055818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3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2">
                                            <p:graphicEl>
                                              <a:dgm id="{393D224F-EBC4-4FE6-BB59-15B609864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2">
                                            <p:graphicEl>
                                              <a:dgm id="{393D224F-EBC4-4FE6-BB59-15B609864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7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2000" fill="hold"/>
                                        <p:tgtEl>
                                          <p:spTgt spid="2">
                                            <p:graphicEl>
                                              <a:dgm id="{654C32AA-E9A0-4E3A-83D7-458D6A06A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2">
                                            <p:graphicEl>
                                              <a:dgm id="{654C32AA-E9A0-4E3A-83D7-458D6A06A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1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2000" fill="hold"/>
                                        <p:tgtEl>
                                          <p:spTgt spid="2">
                                            <p:graphicEl>
                                              <a:dgm id="{C2D2DC82-AF6E-4CFD-898C-0F093F910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2">
                                            <p:graphicEl>
                                              <a:dgm id="{C2D2DC82-AF6E-4CFD-898C-0F093F910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5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2000" fill="hold"/>
                                        <p:tgtEl>
                                          <p:spTgt spid="2">
                                            <p:graphicEl>
                                              <a:dgm id="{039134B0-96D2-45B9-BA38-15E13EF41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7" dur="2000" fill="hold"/>
                                        <p:tgtEl>
                                          <p:spTgt spid="2">
                                            <p:graphicEl>
                                              <a:dgm id="{039134B0-96D2-45B9-BA38-15E13EF41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2500"/>
                            </p:stCondLst>
                            <p:childTnLst>
                              <p:par>
                                <p:cTn id="169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2000" fill="hold"/>
                                        <p:tgtEl>
                                          <p:spTgt spid="2">
                                            <p:graphicEl>
                                              <a:dgm id="{89036C60-EB96-45D3-92E3-DDA94694E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1" dur="2000" fill="hold"/>
                                        <p:tgtEl>
                                          <p:spTgt spid="2">
                                            <p:graphicEl>
                                              <a:dgm id="{89036C60-EB96-45D3-92E3-DDA94694E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4500"/>
                            </p:stCondLst>
                            <p:childTnLst>
                              <p:par>
                                <p:cTn id="173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2000" fill="hold"/>
                                        <p:tgtEl>
                                          <p:spTgt spid="2">
                                            <p:graphicEl>
                                              <a:dgm id="{A2EB5027-D0AE-4D88-932B-A9F7D1F51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5" dur="2000" fill="hold"/>
                                        <p:tgtEl>
                                          <p:spTgt spid="2">
                                            <p:graphicEl>
                                              <a:dgm id="{A2EB5027-D0AE-4D88-932B-A9F7D1F51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6500"/>
                            </p:stCondLst>
                            <p:childTnLst>
                              <p:par>
                                <p:cTn id="177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2000" fill="hold"/>
                                        <p:tgtEl>
                                          <p:spTgt spid="2">
                                            <p:graphicEl>
                                              <a:dgm id="{224A5CE9-307E-4245-8710-D36449C74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9" dur="2000" fill="hold"/>
                                        <p:tgtEl>
                                          <p:spTgt spid="2">
                                            <p:graphicEl>
                                              <a:dgm id="{224A5CE9-307E-4245-8710-D36449C74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8500"/>
                            </p:stCondLst>
                            <p:childTnLst>
                              <p:par>
                                <p:cTn id="181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2">
                                            <p:graphicEl>
                                              <a:dgm id="{7D982801-8114-4F9F-BCC8-A01C4784E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2">
                                            <p:graphicEl>
                                              <a:dgm id="{7D982801-8114-4F9F-BCC8-A01C4784E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500"/>
                            </p:stCondLst>
                            <p:childTnLst>
                              <p:par>
                                <p:cTn id="185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2000" fill="hold"/>
                                        <p:tgtEl>
                                          <p:spTgt spid="2">
                                            <p:graphicEl>
                                              <a:dgm id="{150CCDF8-1096-4C1B-9D5F-795C73E55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7" dur="2000" fill="hold"/>
                                        <p:tgtEl>
                                          <p:spTgt spid="2">
                                            <p:graphicEl>
                                              <a:dgm id="{150CCDF8-1096-4C1B-9D5F-795C73E55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2500"/>
                            </p:stCondLst>
                            <p:childTnLst>
                              <p:par>
                                <p:cTn id="189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2000" fill="hold"/>
                                        <p:tgtEl>
                                          <p:spTgt spid="2">
                                            <p:graphicEl>
                                              <a:dgm id="{C439D600-C382-44C4-A404-6BB8563A7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1" dur="2000" fill="hold"/>
                                        <p:tgtEl>
                                          <p:spTgt spid="2">
                                            <p:graphicEl>
                                              <a:dgm id="{C439D600-C382-44C4-A404-6BB8563A7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4500"/>
                            </p:stCondLst>
                            <p:childTnLst>
                              <p:par>
                                <p:cTn id="193" presetID="7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2">
                                            <p:graphicEl>
                                              <a:dgm id="{C24C56D7-64F9-4AC6-80EA-C2624661F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2">
                                            <p:graphicEl>
                                              <a:dgm id="{C24C56D7-64F9-4AC6-80EA-C2624661F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/>
        </p:bldSub>
      </p:bldGraphic>
      <p:bldGraphic spid="2" grpId="1">
        <p:bldSub>
          <a:bldDgm/>
        </p:bldSub>
      </p:bldGraphic>
      <p:bldGraphic spid="2" grpId="2" uiExpand="1">
        <p:bldSub>
          <a:bldDgm/>
        </p:bldSub>
      </p:bldGraphic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2779059" y="456452"/>
            <a:ext cx="9212470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HOW IT LOOKS 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7CDF0-F5BE-4BE8-A841-5C38EADC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39" y="99552"/>
            <a:ext cx="2668120" cy="1932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008DCC-E9C9-4EDA-8175-E9F772E4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212" y="2317436"/>
            <a:ext cx="6303175" cy="29789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7256B-ECF1-471A-977D-A743B703EED8}"/>
              </a:ext>
            </a:extLst>
          </p:cNvPr>
          <p:cNvSpPr txBox="1"/>
          <p:nvPr/>
        </p:nvSpPr>
        <p:spPr>
          <a:xfrm>
            <a:off x="2994212" y="5257754"/>
            <a:ext cx="63160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MAIN  MODULE</a:t>
            </a:r>
            <a:endParaRPr lang="en-IN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5063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 tmFilter="0,0; .5, 0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2779059" y="456452"/>
            <a:ext cx="9212470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HOW IT LOOKS 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7CDF0-F5BE-4BE8-A841-5C38EADC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39" y="99552"/>
            <a:ext cx="2668120" cy="1932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664E6-574D-44B9-A783-895CEB371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30"/>
          <a:stretch/>
        </p:blipFill>
        <p:spPr>
          <a:xfrm>
            <a:off x="2586180" y="1715893"/>
            <a:ext cx="7342910" cy="41820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782D19-935B-4F81-B8EB-C098E925A213}"/>
              </a:ext>
            </a:extLst>
          </p:cNvPr>
          <p:cNvSpPr txBox="1"/>
          <p:nvPr/>
        </p:nvSpPr>
        <p:spPr>
          <a:xfrm>
            <a:off x="2586180" y="5897963"/>
            <a:ext cx="73429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USER  MODULE</a:t>
            </a:r>
            <a:endParaRPr lang="en-IN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17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 tmFilter="0,0; .5, 0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2779059" y="456452"/>
            <a:ext cx="9212470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HOW IT LOOKS 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7CDF0-F5BE-4BE8-A841-5C38EADC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39" y="99552"/>
            <a:ext cx="2668120" cy="1932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E8693A-3483-4C24-A0B9-A94C3B92C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317" y="1957272"/>
            <a:ext cx="6453773" cy="39475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2E7134-05BF-4EC8-92D2-991E289F5F56}"/>
              </a:ext>
            </a:extLst>
          </p:cNvPr>
          <p:cNvSpPr txBox="1"/>
          <p:nvPr/>
        </p:nvSpPr>
        <p:spPr>
          <a:xfrm>
            <a:off x="2994212" y="5897963"/>
            <a:ext cx="64268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ADMIN  MODULE</a:t>
            </a:r>
            <a:endParaRPr lang="en-IN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41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 tmFilter="0,0; .5, 0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7F95EF-C5E6-4DC9-A686-986CD531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CAF538E-AF2E-4AF2-822C-57A5DF312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756504"/>
              </p:ext>
            </p:extLst>
          </p:nvPr>
        </p:nvGraphicFramePr>
        <p:xfrm>
          <a:off x="685801" y="2804671"/>
          <a:ext cx="5410200" cy="1665350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824354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300" b="0" dirty="0"/>
                        <a:t>PROJECT SUMMARY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84099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300" dirty="0"/>
                        <a:t>TECHNOLOGY </a:t>
                      </a:r>
                      <a:r>
                        <a:rPr lang="en-US" sz="2300" b="0" dirty="0"/>
                        <a:t>USED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68296F-4459-4384-9D6A-C81A77F72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83772"/>
              </p:ext>
            </p:extLst>
          </p:nvPr>
        </p:nvGraphicFramePr>
        <p:xfrm>
          <a:off x="6353175" y="2204596"/>
          <a:ext cx="5495925" cy="2596003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5495925">
                  <a:extLst>
                    <a:ext uri="{9D8B030D-6E8A-4147-A177-3AD203B41FA5}">
                      <a16:colId xmlns:a16="http://schemas.microsoft.com/office/drawing/2014/main" val="907790050"/>
                    </a:ext>
                  </a:extLst>
                </a:gridCol>
              </a:tblGrid>
              <a:tr h="87023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300" b="0" dirty="0"/>
                        <a:t>TOOLS USED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245684"/>
                  </a:ext>
                </a:extLst>
              </a:tr>
              <a:tr h="86288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300" dirty="0"/>
                        <a:t>WHAT IT DOES?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763986"/>
                  </a:ext>
                </a:extLst>
              </a:tr>
              <a:tr h="86288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300" dirty="0"/>
                        <a:t>HOW IT WORKS?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54908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7F038F3-60C4-41F2-BF7F-4C8D79B0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5" y="2808992"/>
            <a:ext cx="981074" cy="800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3B588-CBB4-47C1-A5ED-DBB8A832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25" y="3704899"/>
            <a:ext cx="981074" cy="6967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CF62-2595-4CC8-87DC-54BC7B018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177" y="2204596"/>
            <a:ext cx="951082" cy="814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803D4D-827F-4744-B060-9A8109650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1316" y="3985767"/>
            <a:ext cx="1021103" cy="8148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F44C51-1055-44B6-A818-FDFA0FBA1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10701337" y="3089214"/>
            <a:ext cx="951082" cy="7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165371" y="184252"/>
            <a:ext cx="7415518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FUTURE WORK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D81FEC9-37B3-4262-8A8D-20E015E103B7}"/>
              </a:ext>
            </a:extLst>
          </p:cNvPr>
          <p:cNvSpPr/>
          <p:nvPr/>
        </p:nvSpPr>
        <p:spPr>
          <a:xfrm>
            <a:off x="5253139" y="2705156"/>
            <a:ext cx="6770248" cy="340939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FD6D7-64EA-4A37-9817-22A2D7D6DBCE}"/>
              </a:ext>
            </a:extLst>
          </p:cNvPr>
          <p:cNvSpPr txBox="1"/>
          <p:nvPr/>
        </p:nvSpPr>
        <p:spPr>
          <a:xfrm>
            <a:off x="5398850" y="3038031"/>
            <a:ext cx="6595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dirty="0"/>
              <a:t>Our model has quite high accuracy score of more than 90%.There is still room for improvement.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dirty="0"/>
              <a:t>The model should check for new data, once in a month &amp; incorporate them to expand the data set and produce better results.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dirty="0"/>
              <a:t>We can also develop it into a GUI application to make it more user-friendly.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dirty="0"/>
              <a:t>We can make a system to authenticate the entries being fed into the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0E749-A3FD-4938-B0C3-0D980A7FA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0" r="23918"/>
          <a:stretch/>
        </p:blipFill>
        <p:spPr>
          <a:xfrm>
            <a:off x="7908587" y="55165"/>
            <a:ext cx="3923289" cy="2483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7FD5A-7144-43A0-A7FD-8B02534CD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4" r="22614"/>
          <a:stretch/>
        </p:blipFill>
        <p:spPr>
          <a:xfrm>
            <a:off x="2785894" y="3782996"/>
            <a:ext cx="2174471" cy="2174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79054-D0D9-4255-B553-8EC578D503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244090" y="1310188"/>
            <a:ext cx="2452410" cy="2174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D0BED8-5F7B-45B6-AAFB-48194DD7D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13" y="3768157"/>
            <a:ext cx="2174471" cy="21893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85DD06-9DDA-460E-A841-ACEB58D5F0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153"/>
          <a:stretch/>
        </p:blipFill>
        <p:spPr>
          <a:xfrm>
            <a:off x="264014" y="1374072"/>
            <a:ext cx="2741834" cy="205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1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D8C0-50B8-422A-BD28-0573030D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5840"/>
            <a:ext cx="10058400" cy="1450757"/>
          </a:xfrm>
        </p:spPr>
        <p:txBody>
          <a:bodyPr/>
          <a:lstStyle/>
          <a:p>
            <a:r>
              <a:rPr lang="en-US" dirty="0"/>
              <a:t>REFERENCES - </a:t>
            </a:r>
            <a:endParaRPr lang="en-IN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08DF9C5-9E01-468E-8376-B8223DB39B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981590"/>
              </p:ext>
            </p:extLst>
          </p:nvPr>
        </p:nvGraphicFramePr>
        <p:xfrm>
          <a:off x="968188" y="2391210"/>
          <a:ext cx="10255623" cy="3100690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0255623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73002">
                <a:tc>
                  <a:txBody>
                    <a:bodyPr/>
                    <a:lstStyle/>
                    <a:p>
                      <a:r>
                        <a:rPr lang="en-US" sz="2000" b="0" i="1" dirty="0"/>
                        <a:t>International Journal of Advanced Computer Science and Applications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603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000" i="1" dirty="0"/>
                        <a:t>https://www.kaggle.com/shivachandel/kc-house-data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70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000" i="1" dirty="0"/>
                        <a:t>https://www.geeksforgeeks.org/python-linear-regression-using-sklearn/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5916"/>
                  </a:ext>
                </a:extLst>
              </a:tr>
              <a:tr h="6052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000" i="1" dirty="0"/>
                        <a:t>https://www.geeksforgeeks.org/introduction-to-seaborn-python/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755692"/>
                  </a:ext>
                </a:extLst>
              </a:tr>
              <a:tr h="5722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000" i="1" dirty="0"/>
                        <a:t>https://www.youtube.com/watch?v=0Lt9w-BxKFQ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9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1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2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D8C0-50B8-422A-BD28-0573030D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5840"/>
            <a:ext cx="10058400" cy="1450757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609600" y="2008094"/>
            <a:ext cx="7096125" cy="860611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Faced During Buying A House -&gt;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41566F8E-CA20-442D-AAF6-EDFC7DF126C0}"/>
              </a:ext>
            </a:extLst>
          </p:cNvPr>
          <p:cNvSpPr/>
          <p:nvPr/>
        </p:nvSpPr>
        <p:spPr>
          <a:xfrm>
            <a:off x="609600" y="3009900"/>
            <a:ext cx="7096125" cy="317182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Very stressful task.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Buyers are not aware of the factors affecting house prices.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It is very hard to compel the buyer.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Both the seller and the buyer are dependent on the real estate agents for the successful completion of the task. This increases the price of the house.</a:t>
            </a:r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8B699-D38F-41D5-9C7A-CD538FB0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0" y="2170020"/>
            <a:ext cx="4009679" cy="3815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</p:pic>
    </p:spTree>
    <p:extLst>
      <p:ext uri="{BB962C8B-B14F-4D97-AF65-F5344CB8AC3E}">
        <p14:creationId xmlns:p14="http://schemas.microsoft.com/office/powerpoint/2010/main" val="113371315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animBg="1"/>
      <p:bldP spid="14" grpId="1" animBg="1"/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485775" y="531719"/>
            <a:ext cx="11153775" cy="860611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Problems Faced During Buying A House -&gt; (</a:t>
            </a:r>
            <a:r>
              <a:rPr lang="en-US" sz="28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Contd</a:t>
            </a:r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…)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41566F8E-CA20-442D-AAF6-EDFC7DF126C0}"/>
              </a:ext>
            </a:extLst>
          </p:cNvPr>
          <p:cNvSpPr/>
          <p:nvPr/>
        </p:nvSpPr>
        <p:spPr>
          <a:xfrm>
            <a:off x="485775" y="2044123"/>
            <a:ext cx="7096125" cy="3956235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D1948-6E53-424A-9DC7-04A2E908A580}"/>
              </a:ext>
            </a:extLst>
          </p:cNvPr>
          <p:cNvSpPr txBox="1"/>
          <p:nvPr/>
        </p:nvSpPr>
        <p:spPr>
          <a:xfrm>
            <a:off x="833437" y="2131722"/>
            <a:ext cx="7000875" cy="378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They believe that the price depends upon –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Number of bedrooms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Square foot 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Neighborhood</a:t>
            </a:r>
          </a:p>
          <a:p>
            <a:pPr>
              <a:lnSpc>
                <a:spcPct val="150000"/>
              </a:lnSpc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But it actually depends upon –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Number of storeys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Grade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Rooms on one floor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E5C972-30FA-488A-A848-1BEA1E95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5" y="2617499"/>
            <a:ext cx="30480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A49EC1-A9CA-4066-B9B1-22E41DC7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701" y="1392330"/>
            <a:ext cx="2311599" cy="49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795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3057525" y="531719"/>
            <a:ext cx="8582025" cy="860611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PROJECT SUMMARY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41566F8E-CA20-442D-AAF6-EDFC7DF126C0}"/>
              </a:ext>
            </a:extLst>
          </p:cNvPr>
          <p:cNvSpPr/>
          <p:nvPr/>
        </p:nvSpPr>
        <p:spPr>
          <a:xfrm>
            <a:off x="485775" y="2111190"/>
            <a:ext cx="7096125" cy="3956235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D1948-6E53-424A-9DC7-04A2E908A580}"/>
              </a:ext>
            </a:extLst>
          </p:cNvPr>
          <p:cNvSpPr txBox="1"/>
          <p:nvPr/>
        </p:nvSpPr>
        <p:spPr>
          <a:xfrm>
            <a:off x="485775" y="2219325"/>
            <a:ext cx="7000875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Our project is a machine learning model/program which will make predictions based on certain categories/specifications of the house.</a:t>
            </a:r>
          </a:p>
          <a:p>
            <a:pPr>
              <a:lnSpc>
                <a:spcPct val="150000"/>
              </a:lnSpc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has a very user-friendly interface with many operations to perform from the user as well as from the admin side.</a:t>
            </a:r>
          </a:p>
          <a:p>
            <a:pPr>
              <a:lnSpc>
                <a:spcPct val="150000"/>
              </a:lnSpc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C7CA4-343D-4CE3-9B1A-4473E187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" y="171340"/>
            <a:ext cx="2676525" cy="1733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2B9CA-E810-45D5-87D0-D7823FA57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627" y="2219326"/>
            <a:ext cx="3682998" cy="3848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62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4" grpId="2" animBg="1"/>
      <p:bldP spid="3" grpId="0" animBg="1"/>
      <p:bldP spid="3" grpId="1" animBg="1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3057525" y="531719"/>
            <a:ext cx="8582025" cy="860611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PROJECT SUMMARY (</a:t>
            </a:r>
            <a:r>
              <a:rPr lang="en-US" sz="36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contd</a:t>
            </a:r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…)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41566F8E-CA20-442D-AAF6-EDFC7DF126C0}"/>
              </a:ext>
            </a:extLst>
          </p:cNvPr>
          <p:cNvSpPr/>
          <p:nvPr/>
        </p:nvSpPr>
        <p:spPr>
          <a:xfrm>
            <a:off x="485775" y="2111190"/>
            <a:ext cx="7096125" cy="3956235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D1948-6E53-424A-9DC7-04A2E908A580}"/>
              </a:ext>
            </a:extLst>
          </p:cNvPr>
          <p:cNvSpPr txBox="1"/>
          <p:nvPr/>
        </p:nvSpPr>
        <p:spPr>
          <a:xfrm>
            <a:off x="485775" y="2219325"/>
            <a:ext cx="7000875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Accurate predictions using machine learning is made possible by utilizing a large amount of dataset of King Country, U.S.A consisting of more than 21,000 entries.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various features include location(latitude, longitude), number of bedrooms, bathrooms &amp; floors, condition &amp; grade of the house and many more.</a:t>
            </a:r>
          </a:p>
          <a:p>
            <a:pPr>
              <a:lnSpc>
                <a:spcPct val="150000"/>
              </a:lnSpc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D8278-EC5C-4BDB-B5CF-DA67FD02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295774"/>
            <a:ext cx="2627728" cy="1747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E855E6-5426-4CD9-BA95-75002E62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39" y="2111190"/>
            <a:ext cx="4116711" cy="38886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585695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4838700" y="542925"/>
            <a:ext cx="7162800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TECHNOLOGY USED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D81FEC9-37B3-4262-8A8D-20E015E103B7}"/>
              </a:ext>
            </a:extLst>
          </p:cNvPr>
          <p:cNvSpPr/>
          <p:nvPr/>
        </p:nvSpPr>
        <p:spPr>
          <a:xfrm>
            <a:off x="447675" y="2085975"/>
            <a:ext cx="6410325" cy="428625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FD6D7-64EA-4A37-9817-22A2D7D6DBCE}"/>
              </a:ext>
            </a:extLst>
          </p:cNvPr>
          <p:cNvSpPr txBox="1"/>
          <p:nvPr/>
        </p:nvSpPr>
        <p:spPr>
          <a:xfrm>
            <a:off x="714374" y="2333625"/>
            <a:ext cx="5876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MACHINE LEARNING</a:t>
            </a:r>
          </a:p>
          <a:p>
            <a:pPr algn="ctr"/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In the words of Tom Mitchell – “A computer program is said to learn from experience E with respect to some class of tasks T and performance measure P, if its </a:t>
            </a:r>
            <a:r>
              <a:rPr lang="en-US" sz="2000" i="1" dirty="0"/>
              <a:t>performance P at tasks T, improves with experience E</a:t>
            </a:r>
            <a:r>
              <a:rPr lang="en-US" sz="2000" dirty="0"/>
              <a:t>.”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Or simply, Machine learning is the study of computer algorithms that allow computer programs to </a:t>
            </a:r>
            <a:r>
              <a:rPr lang="en-US" sz="2000" b="1" i="1" dirty="0"/>
              <a:t>automatically</a:t>
            </a:r>
            <a:r>
              <a:rPr lang="en-US" sz="2000" dirty="0"/>
              <a:t> improve through </a:t>
            </a:r>
            <a:r>
              <a:rPr lang="en-US" sz="2000" b="1" i="1" dirty="0"/>
              <a:t>experience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6EAF4-8D6D-48DA-B5DA-9D797D69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537" y="2124075"/>
            <a:ext cx="4347686" cy="3657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9ECEE-620B-49CD-9E78-88B2D066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107634"/>
            <a:ext cx="4396739" cy="17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7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4" grpId="2" animBg="1"/>
      <p:bldP spid="4" grpId="0" animBg="1"/>
      <p:bldP spid="4" grpId="1" animBg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3146612" y="542925"/>
            <a:ext cx="8854888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TECHNOLOGY USED (</a:t>
            </a:r>
            <a:r>
              <a:rPr lang="en-US" sz="36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contd</a:t>
            </a:r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…)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D81FEC9-37B3-4262-8A8D-20E015E103B7}"/>
              </a:ext>
            </a:extLst>
          </p:cNvPr>
          <p:cNvSpPr/>
          <p:nvPr/>
        </p:nvSpPr>
        <p:spPr>
          <a:xfrm>
            <a:off x="447675" y="2085975"/>
            <a:ext cx="6410325" cy="428625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FD6D7-64EA-4A37-9817-22A2D7D6DBCE}"/>
              </a:ext>
            </a:extLst>
          </p:cNvPr>
          <p:cNvSpPr txBox="1"/>
          <p:nvPr/>
        </p:nvSpPr>
        <p:spPr>
          <a:xfrm>
            <a:off x="714374" y="2333625"/>
            <a:ext cx="5876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MACHINE LEARNING</a:t>
            </a:r>
          </a:p>
          <a:p>
            <a:pPr algn="ctr"/>
            <a:endParaRPr lang="en-US" sz="2000" dirty="0"/>
          </a:p>
          <a:p>
            <a:r>
              <a:rPr lang="en-US" sz="2000" dirty="0"/>
              <a:t>Example – Predicting whether the given object is a pen or a pencil.</a:t>
            </a:r>
          </a:p>
          <a:p>
            <a:endParaRPr lang="en-US" sz="2000" dirty="0"/>
          </a:p>
          <a:p>
            <a:r>
              <a:rPr lang="en-US" sz="2000" dirty="0"/>
              <a:t>E = Experience of predicting many pens &amp; pencils.</a:t>
            </a:r>
          </a:p>
          <a:p>
            <a:endParaRPr lang="en-US" sz="2000" dirty="0"/>
          </a:p>
          <a:p>
            <a:r>
              <a:rPr lang="en-US" sz="2000" dirty="0"/>
              <a:t>T = Task to predict a pen or a pencil.</a:t>
            </a:r>
          </a:p>
          <a:p>
            <a:endParaRPr lang="en-US" sz="2000" dirty="0"/>
          </a:p>
          <a:p>
            <a:r>
              <a:rPr lang="en-US" sz="2000" dirty="0"/>
              <a:t>P = The probability of accurate prediction of a pen or a pencil</a:t>
            </a:r>
          </a:p>
          <a:p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81758-534B-46D2-B678-CCDFF3D4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6" y="134472"/>
            <a:ext cx="2286001" cy="16985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F5C9E-2FEF-4EA2-AFD0-745335231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04"/>
          <a:stretch/>
        </p:blipFill>
        <p:spPr>
          <a:xfrm>
            <a:off x="7648595" y="2160495"/>
            <a:ext cx="3915048" cy="38010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6126088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4" grpId="0" animBg="1"/>
      <p:bldP spid="4" grpId="1" animBg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F510816-97D9-44CD-9B71-341E7E675C04}"/>
              </a:ext>
            </a:extLst>
          </p:cNvPr>
          <p:cNvSpPr/>
          <p:nvPr/>
        </p:nvSpPr>
        <p:spPr>
          <a:xfrm>
            <a:off x="3146612" y="542925"/>
            <a:ext cx="8854888" cy="860611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TECHNOLOGY USED (</a:t>
            </a:r>
            <a:r>
              <a:rPr lang="en-US" sz="36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contd</a:t>
            </a:r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…)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D81FEC9-37B3-4262-8A8D-20E015E103B7}"/>
              </a:ext>
            </a:extLst>
          </p:cNvPr>
          <p:cNvSpPr/>
          <p:nvPr/>
        </p:nvSpPr>
        <p:spPr>
          <a:xfrm>
            <a:off x="447675" y="2085975"/>
            <a:ext cx="6410325" cy="428625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FD6D7-64EA-4A37-9817-22A2D7D6DBCE}"/>
              </a:ext>
            </a:extLst>
          </p:cNvPr>
          <p:cNvSpPr txBox="1"/>
          <p:nvPr/>
        </p:nvSpPr>
        <p:spPr>
          <a:xfrm>
            <a:off x="714374" y="2333625"/>
            <a:ext cx="5876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SUPERVISED LEARNING &amp; REGRESSION</a:t>
            </a:r>
          </a:p>
          <a:p>
            <a:pPr algn="ctr"/>
            <a:endParaRPr lang="en-US" sz="2000" dirty="0"/>
          </a:p>
          <a:p>
            <a:r>
              <a:rPr lang="en-IN" sz="2000" dirty="0"/>
              <a:t>Since we have trained our data set and provided it with a fair enough idea of what our final prediction will be like, our process or machine learning is called </a:t>
            </a:r>
            <a:r>
              <a:rPr lang="en-IN" sz="2000" i="1" dirty="0"/>
              <a:t>supervised machine learning.</a:t>
            </a:r>
          </a:p>
          <a:p>
            <a:endParaRPr lang="en-IN" sz="2000" dirty="0"/>
          </a:p>
          <a:p>
            <a:r>
              <a:rPr lang="en-IN" sz="2000" dirty="0"/>
              <a:t>The model that we used is called </a:t>
            </a:r>
            <a:r>
              <a:rPr lang="en-IN" sz="2000" i="1" dirty="0"/>
              <a:t>Linear Regression </a:t>
            </a:r>
            <a:r>
              <a:rPr lang="en-IN" sz="2000" dirty="0"/>
              <a:t>(sometimes also called </a:t>
            </a:r>
            <a:r>
              <a:rPr lang="en-IN" sz="2000" i="1" dirty="0"/>
              <a:t>Multiple</a:t>
            </a:r>
            <a:r>
              <a:rPr lang="en-IN" sz="2000" dirty="0"/>
              <a:t> Regression), which is the process in which the value of a dependent variable is predicted based on one or more independent variables.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9823B-80C6-46E9-953F-22B6B9EC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-58270"/>
            <a:ext cx="2097741" cy="2097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53A186-124A-43CF-B84A-2C748208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384" y="1509336"/>
            <a:ext cx="4609941" cy="460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9327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4" grpId="0" animBg="1"/>
      <p:bldP spid="6" grpId="0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{934C3079-E63D-4C7D-8C45-BCA5B76493AE}tf22712842_win32</Template>
  <TotalTime>660</TotalTime>
  <Words>835</Words>
  <Application>Microsoft Office PowerPoint</Application>
  <PresentationFormat>Widescreen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Arial Narrow</vt:lpstr>
      <vt:lpstr>Bahnschrift SemiBold SemiConden</vt:lpstr>
      <vt:lpstr>Bookman Old Style</vt:lpstr>
      <vt:lpstr>Britannic Bold</vt:lpstr>
      <vt:lpstr>Calibri</vt:lpstr>
      <vt:lpstr>Cambria Math</vt:lpstr>
      <vt:lpstr>Courier New</vt:lpstr>
      <vt:lpstr>Franklin Gothic Book</vt:lpstr>
      <vt:lpstr>Wingdings</vt:lpstr>
      <vt:lpstr>1_RetrospectVTI</vt:lpstr>
      <vt:lpstr>HOUSE PRICE PREDICTOR</vt:lpstr>
      <vt:lpstr>OUTLINE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-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PREDICTOR</dc:title>
  <dc:creator>Aniket Kumar Pandey</dc:creator>
  <cp:lastModifiedBy>Aniket Kumar Pandey</cp:lastModifiedBy>
  <cp:revision>6</cp:revision>
  <dcterms:created xsi:type="dcterms:W3CDTF">2021-12-12T08:33:24Z</dcterms:created>
  <dcterms:modified xsi:type="dcterms:W3CDTF">2022-01-13T16:18:06Z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